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70" r:id="rId7"/>
    <p:sldId id="265" r:id="rId8"/>
    <p:sldId id="266" r:id="rId9"/>
    <p:sldId id="267" r:id="rId10"/>
    <p:sldId id="268" r:id="rId11"/>
    <p:sldId id="287" r:id="rId12"/>
    <p:sldId id="284" r:id="rId13"/>
    <p:sldId id="269" r:id="rId14"/>
    <p:sldId id="283" r:id="rId15"/>
    <p:sldId id="285" r:id="rId16"/>
    <p:sldId id="286" r:id="rId17"/>
    <p:sldId id="258" r:id="rId18"/>
    <p:sldId id="277" r:id="rId19"/>
    <p:sldId id="278" r:id="rId20"/>
    <p:sldId id="273" r:id="rId21"/>
    <p:sldId id="275" r:id="rId22"/>
    <p:sldId id="290" r:id="rId23"/>
    <p:sldId id="276" r:id="rId24"/>
    <p:sldId id="292" r:id="rId25"/>
    <p:sldId id="282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37"/>
    <p:restoredTop sz="86741"/>
  </p:normalViewPr>
  <p:slideViewPr>
    <p:cSldViewPr snapToGrid="0" snapToObjects="1">
      <p:cViewPr varScale="1">
        <p:scale>
          <a:sx n="186" d="100"/>
          <a:sy n="186" d="100"/>
        </p:scale>
        <p:origin x="1328" y="2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hayamizu@nict.go.jp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041400"/>
            <a:ext cx="107823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 Hands-on Practice A: 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5490BF-CB6A-1E45-B27A-46B0227CA6AC}"/>
              </a:ext>
            </a:extLst>
          </p:cNvPr>
          <p:cNvSpPr/>
          <p:nvPr/>
        </p:nvSpPr>
        <p:spPr>
          <a:xfrm>
            <a:off x="586600" y="1635642"/>
            <a:ext cx="8928097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          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[+] Running 0/2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consumer 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publisher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Error response from daemon: Bad response from Docker engine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A8F62F2-B328-EE40-BCDF-45E1A8C6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47" y="3023059"/>
            <a:ext cx="6320553" cy="357982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0DA8931-B4EC-944B-AC97-6E0A5357D1C1}"/>
              </a:ext>
            </a:extLst>
          </p:cNvPr>
          <p:cNvSpPr txBox="1"/>
          <p:nvPr/>
        </p:nvSpPr>
        <p:spPr>
          <a:xfrm>
            <a:off x="500514" y="1058779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./</a:t>
            </a:r>
            <a:r>
              <a:rPr kumimoji="1" lang="en-US" altLang="ja-JP" dirty="0" err="1"/>
              <a:t>teardown.bash</a:t>
            </a:r>
            <a:r>
              <a:rPr kumimoji="1" lang="en-US" altLang="ja-JP" dirty="0"/>
              <a:t> </a:t>
            </a:r>
            <a:r>
              <a:rPr kumimoji="1" lang="ja-JP" altLang="en-US"/>
              <a:t>時に</a:t>
            </a:r>
            <a:r>
              <a:rPr kumimoji="1" lang="en-US" altLang="ja-JP" dirty="0"/>
              <a:t> Docker engine </a:t>
            </a:r>
            <a:r>
              <a:rPr kumimoji="1" lang="ja-JP" altLang="en-US"/>
              <a:t>からの応答がない場合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C51DC76-7820-9A43-9348-940449FD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0" y="3023059"/>
            <a:ext cx="3847283" cy="3579826"/>
          </a:xfrm>
          <a:prstGeom prst="rect">
            <a:avLst/>
          </a:prstGeom>
        </p:spPr>
      </p:pic>
      <p:pic>
        <p:nvPicPr>
          <p:cNvPr id="21" name="グラフィックス 20" descr="カーソル 単色塗りつぶし">
            <a:extLst>
              <a:ext uri="{FF2B5EF4-FFF2-40B4-BE49-F238E27FC236}">
                <a16:creationId xmlns:a16="http://schemas.microsoft.com/office/drawing/2014/main" id="{C553A869-AC27-B847-BB59-9052E23F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9445" y="6021554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5F93A81-705C-7649-B491-E0D6EC10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44" y="1626670"/>
            <a:ext cx="8718224" cy="495447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18E6C8A-3694-0443-9C6E-7F03AAC1971A}"/>
              </a:ext>
            </a:extLst>
          </p:cNvPr>
          <p:cNvSpPr/>
          <p:nvPr/>
        </p:nvSpPr>
        <p:spPr>
          <a:xfrm>
            <a:off x="8470623" y="1526820"/>
            <a:ext cx="586904" cy="5869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69B09A-EFDE-9D42-89AF-34F12C9E3CF8}"/>
              </a:ext>
            </a:extLst>
          </p:cNvPr>
          <p:cNvSpPr txBox="1"/>
          <p:nvPr/>
        </p:nvSpPr>
        <p:spPr>
          <a:xfrm>
            <a:off x="500514" y="1058779"/>
            <a:ext cx="97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Docker Desktop </a:t>
            </a:r>
            <a:r>
              <a:rPr kumimoji="1" lang="ja-JP" altLang="en-US"/>
              <a:t>を再起動してもダメな場合、一度キャッシュを削除して、再度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build.bash</a:t>
            </a:r>
            <a:r>
              <a:rPr kumimoji="1" lang="en-US" altLang="ja-JP" dirty="0"/>
              <a:t> </a:t>
            </a:r>
            <a:r>
              <a:rPr kumimoji="1" lang="ja-JP" altLang="en-US"/>
              <a:t>を実行</a:t>
            </a:r>
          </a:p>
        </p:txBody>
      </p:sp>
      <p:pic>
        <p:nvPicPr>
          <p:cNvPr id="14" name="グラフィックス 13" descr="カーソル 単色塗りつぶし">
            <a:extLst>
              <a:ext uri="{FF2B5EF4-FFF2-40B4-BE49-F238E27FC236}">
                <a16:creationId xmlns:a16="http://schemas.microsoft.com/office/drawing/2014/main" id="{FC09753E-08EC-A649-98C8-AAB2E616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9719" y="4018582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9753070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362847" y="1677554"/>
            <a:ext cx="5683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docker-compose build:	</a:t>
            </a:r>
            <a:r>
              <a:rPr kumimoji="1" lang="ja-JP" altLang="en-US"/>
              <a:t>ビルド実行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docker-compose up -d:	</a:t>
            </a:r>
            <a:r>
              <a:rPr kumimoji="1" lang="ja-JP" altLang="en-US"/>
              <a:t>コンテナ作成</a:t>
            </a:r>
            <a:r>
              <a:rPr kumimoji="1" lang="en-US" altLang="ja-JP" dirty="0"/>
              <a:t> &amp; </a:t>
            </a:r>
            <a:r>
              <a:rPr kumimoji="1" lang="ja-JP" altLang="en-US"/>
              <a:t>起動</a:t>
            </a:r>
            <a:endParaRPr kumimoji="1" lang="en-US" altLang="ja-JP" dirty="0"/>
          </a:p>
          <a:p>
            <a:r>
              <a:rPr kumimoji="1" lang="en-US" altLang="ja-JP" dirty="0"/>
              <a:t>					       -d </a:t>
            </a:r>
            <a:r>
              <a:rPr kumimoji="1" lang="ja-JP" altLang="en-US"/>
              <a:t>はバックグラウンド実行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44EA6DF-4AEE-3847-A472-B87B731E48A2}"/>
              </a:ext>
            </a:extLst>
          </p:cNvPr>
          <p:cNvSpPr txBox="1">
            <a:spLocks/>
          </p:cNvSpPr>
          <p:nvPr/>
        </p:nvSpPr>
        <p:spPr>
          <a:xfrm>
            <a:off x="588672" y="1203378"/>
            <a:ext cx="8873043" cy="3778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Ubuntu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mac OS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647296B-8E3E-194A-87DB-B7EFEF11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1786"/>
              </p:ext>
            </p:extLst>
          </p:nvPr>
        </p:nvGraphicFramePr>
        <p:xfrm>
          <a:off x="931623" y="1766141"/>
          <a:ext cx="7200800" cy="144398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net.core.rmem_default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net.core.wmem_default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92908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3412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A51756B-A6CA-6146-AE38-70021BD8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40470"/>
              </p:ext>
            </p:extLst>
          </p:nvPr>
        </p:nvGraphicFramePr>
        <p:xfrm>
          <a:off x="931623" y="3998389"/>
          <a:ext cx="7200800" cy="72199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net.local.stream.sendspace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net.local.stream.recvspace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</a:tbl>
          </a:graphicData>
        </a:graphic>
      </p:graphicFrame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97BBB7-D483-4246-815D-B710DBF66AE6}"/>
              </a:ext>
            </a:extLst>
          </p:cNvPr>
          <p:cNvGrpSpPr/>
          <p:nvPr/>
        </p:nvGrpSpPr>
        <p:grpSpPr>
          <a:xfrm>
            <a:off x="1349176" y="6039887"/>
            <a:ext cx="9691213" cy="369332"/>
            <a:chOff x="1713387" y="6179372"/>
            <a:chExt cx="9691213" cy="369332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9DC66542-1DD1-5F4B-AC67-85BB9E33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87" y="6249709"/>
              <a:ext cx="228658" cy="22865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E3732E-B537-9A43-93DF-90FA1363CF18}"/>
                </a:ext>
              </a:extLst>
            </p:cNvPr>
            <p:cNvSpPr/>
            <p:nvPr/>
          </p:nvSpPr>
          <p:spPr>
            <a:xfrm>
              <a:off x="2027792" y="6179372"/>
              <a:ext cx="937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PC</a:t>
              </a:r>
              <a:r>
                <a:rPr lang="ja-JP" altLang="en-US"/>
                <a:t>再起動時にパラメータが初期化されるので、再実行しやすいようスクリプト化するのを推奨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lang="en-US" altLang="ja-JP" dirty="0"/>
              <a:t>/practice-A </a:t>
            </a:r>
            <a:r>
              <a:rPr lang="ja-JP" altLang="en-US"/>
              <a:t>の中身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222355" y="1244055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8653526" y="5506990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3789336" y="1182062"/>
            <a:ext cx="8402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base:			</a:t>
            </a:r>
            <a:r>
              <a:rPr kumimoji="1" lang="ja-JP" altLang="en-US" sz="1600"/>
              <a:t>全コンテナのベースとなる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cache:			</a:t>
            </a:r>
            <a:r>
              <a:rPr kumimoji="1" lang="en-US" altLang="ja-JP" sz="1600" dirty="0" err="1"/>
              <a:t>localcache</a:t>
            </a:r>
            <a:r>
              <a:rPr kumimoji="1" lang="en-US" altLang="ja-JP" sz="1600" dirty="0"/>
              <a:t> mode 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csmgr</a:t>
            </a:r>
            <a:r>
              <a:rPr kumimoji="1" lang="en-US" altLang="ja-JP" sz="1600" b="1" dirty="0"/>
              <a:t>: 			</a:t>
            </a:r>
            <a:r>
              <a:rPr kumimoji="1" lang="en-US" altLang="ja-JP" sz="1600" dirty="0" err="1"/>
              <a:t>csmgrd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と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  <a:r>
              <a:rPr kumimoji="1" lang="ja-JP" altLang="en-US" sz="1600"/>
              <a:t>（本</a:t>
            </a:r>
            <a:r>
              <a:rPr kumimoji="1" lang="en-US" altLang="ja-JP" sz="1600" dirty="0"/>
              <a:t>Practice</a:t>
            </a:r>
            <a:r>
              <a:rPr kumimoji="1" lang="ja-JP" altLang="en-US" sz="1600"/>
              <a:t>では不使用）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min:				</a:t>
            </a:r>
            <a:r>
              <a:rPr kumimoji="1" lang="ja-JP" altLang="en-US" sz="1600"/>
              <a:t>最小構成で、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のみ（キャッシュ機能無し）を起動する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bin:				</a:t>
            </a:r>
            <a:r>
              <a:rPr kumimoji="1" lang="en-US" altLang="ja-JP" sz="1600" dirty="0"/>
              <a:t>host OS - docker container </a:t>
            </a:r>
            <a:r>
              <a:rPr kumimoji="1" lang="ja-JP" altLang="en-US" sz="1600"/>
              <a:t>間のデータ共有のための共有ディレクトリ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build.bash</a:t>
            </a:r>
            <a:r>
              <a:rPr kumimoji="1" lang="en-US" altLang="ja-JP" sz="1600" b="1" dirty="0"/>
              <a:t>: 		</a:t>
            </a:r>
            <a:r>
              <a:rPr kumimoji="1" lang="ja-JP" altLang="en-US" sz="1600"/>
              <a:t>コンテナビルド用スクリプト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start-A-*.bash:	</a:t>
            </a:r>
            <a:r>
              <a:rPr kumimoji="1" lang="ja-JP" altLang="en-US" sz="1600"/>
              <a:t>コンテナ起動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シナリオ開始用スクリプト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teardown.bash</a:t>
            </a:r>
            <a:r>
              <a:rPr kumimoji="1" lang="en-US" altLang="ja-JP" sz="1600" b="1" dirty="0"/>
              <a:t>:	</a:t>
            </a:r>
            <a:r>
              <a:rPr kumimoji="1" lang="ja-JP" altLang="en-US" sz="1600"/>
              <a:t>コンテナ削除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シナリオ終了用スクリプト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playback.bash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 err="1"/>
              <a:t>ffplay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でダウンロードした動画を再生するスクリプト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consumer.bash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consumer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Interest </a:t>
            </a:r>
            <a:r>
              <a:rPr kumimoji="1" lang="ja-JP" altLang="en-US" sz="1600"/>
              <a:t>送信用スクリプト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publisher.bash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publisher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ContentObject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30181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56689" cy="5012056"/>
          </a:xfrm>
        </p:spPr>
        <p:txBody>
          <a:bodyPr>
            <a:normAutofit/>
          </a:bodyPr>
          <a:lstStyle/>
          <a:p>
            <a:r>
              <a:rPr lang="en-US" altLang="ja-JP" sz="1800" dirty="0" err="1"/>
              <a:t>build.bash</a:t>
            </a:r>
            <a:endParaRPr lang="en-US" altLang="ja-JP" sz="1800" dirty="0"/>
          </a:p>
          <a:p>
            <a:pPr lvl="1"/>
            <a:r>
              <a:rPr lang="ja-JP" altLang="en-US" sz="1600"/>
              <a:t>キャッシュからビルドされることを確認</a:t>
            </a:r>
            <a:endParaRPr lang="en-US" altLang="ja-JP" sz="16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lvl="1"/>
            <a:r>
              <a:rPr lang="ja-JP" altLang="en-US" sz="1600"/>
              <a:t>後に</a:t>
            </a:r>
            <a:r>
              <a:rPr lang="en-US" altLang="ja-JP" sz="1600" dirty="0"/>
              <a:t> </a:t>
            </a:r>
            <a:r>
              <a:rPr lang="en-US" altLang="ja-JP" sz="1600" dirty="0" err="1"/>
              <a:t>cefgetstream</a:t>
            </a:r>
            <a:r>
              <a:rPr lang="en-US" altLang="ja-JP" sz="1600" dirty="0"/>
              <a:t> </a:t>
            </a:r>
            <a:r>
              <a:rPr lang="ja-JP" altLang="en-US" sz="1600"/>
              <a:t>でダウンロードされるファイルの再生を</a:t>
            </a:r>
            <a:r>
              <a:rPr lang="en-US" altLang="ja-JP" sz="1600" dirty="0"/>
              <a:t> </a:t>
            </a:r>
            <a:r>
              <a:rPr lang="en-US" altLang="ja-JP" sz="1600" dirty="0" err="1"/>
              <a:t>ffplay</a:t>
            </a:r>
            <a:r>
              <a:rPr lang="en-US" altLang="ja-JP" sz="1600" dirty="0"/>
              <a:t> </a:t>
            </a:r>
            <a:r>
              <a:rPr lang="ja-JP" altLang="en-US" sz="1600"/>
              <a:t>で待ち受け</a:t>
            </a: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pPr lvl="1"/>
            <a:r>
              <a:rPr lang="en-US" altLang="ja-JP" sz="1600" dirty="0"/>
              <a:t>consumer </a:t>
            </a:r>
            <a:r>
              <a:rPr lang="ja-JP" altLang="en-US" sz="1600"/>
              <a:t>コンテナ起動</a:t>
            </a:r>
            <a:endParaRPr lang="en-US" altLang="ja-JP" sz="16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931546-9331-7944-A541-B256F49F33A0}"/>
              </a:ext>
            </a:extLst>
          </p:cNvPr>
          <p:cNvSpPr/>
          <p:nvPr/>
        </p:nvSpPr>
        <p:spPr>
          <a:xfrm>
            <a:off x="1029844" y="1690555"/>
            <a:ext cx="521128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build.bash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6EC8B9-88DA-6E4F-9A3C-EA6765654DEC}"/>
              </a:ext>
            </a:extLst>
          </p:cNvPr>
          <p:cNvSpPr/>
          <p:nvPr/>
        </p:nvSpPr>
        <p:spPr>
          <a:xfrm>
            <a:off x="1029844" y="3050649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47B97-B8EC-4D4C-9F23-C20AFF3426B2}"/>
              </a:ext>
            </a:extLst>
          </p:cNvPr>
          <p:cNvSpPr/>
          <p:nvPr/>
        </p:nvSpPr>
        <p:spPr>
          <a:xfrm>
            <a:off x="1029845" y="4532257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671E6C-C493-C74D-A39E-1F1B19D8E0C0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EB7E4845-CFD6-E141-B801-BF00FC00E35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2475E9FA-9AF1-DC4D-87CD-771B381875CA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440A17-5571-CB47-904D-C91CD5F7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974427B-B171-9142-8083-008890ABB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2D4D8E-8F26-FD49-BF05-89CF6ABF547D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B5F3235-ED1A-F14A-8719-0119762ACA01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52A479B-3011-8F41-ADDD-FC7F2D35C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D50B3610-957A-2743-91D1-AAB49B2CB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0AAA6DD-1F25-0140-BE9A-BBD00B3B9C91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楕円 182">
              <a:extLst>
                <a:ext uri="{FF2B5EF4-FFF2-40B4-BE49-F238E27FC236}">
                  <a16:creationId xmlns:a16="http://schemas.microsoft.com/office/drawing/2014/main" id="{B44321AA-30DF-7445-9EC3-6247C7C057AA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1D990995-E790-EC4E-B1CB-7C0BA1E005F9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88" name="Picture 28">
                <a:extLst>
                  <a:ext uri="{FF2B5EF4-FFF2-40B4-BE49-F238E27FC236}">
                    <a16:creationId xmlns:a16="http://schemas.microsoft.com/office/drawing/2014/main" id="{751810CC-AE1B-1B44-A149-3127FF537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89" name="Picture 4" descr="NICT-情報通信研究機構">
                <a:extLst>
                  <a:ext uri="{FF2B5EF4-FFF2-40B4-BE49-F238E27FC236}">
                    <a16:creationId xmlns:a16="http://schemas.microsoft.com/office/drawing/2014/main" id="{AEE7C192-C6E4-094F-8BEC-FE953ABF4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F4888BB-8143-2D4A-A030-E05663C2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7FDF49ED-9869-E149-9990-FFFC8A8ED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2982FF23-6FA2-204B-9223-12C03A98A60F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35424D3-2116-3E41-A2A5-422F413714C4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C4A7B6F6-0C13-1641-B4EA-E0D0C7B0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039CE6D-464C-3744-B14F-23C380C5AED8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18DDD3AF-6250-874C-AA7B-49BD39439BB4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97" name="角丸四角形 96">
                <a:extLst>
                  <a:ext uri="{FF2B5EF4-FFF2-40B4-BE49-F238E27FC236}">
                    <a16:creationId xmlns:a16="http://schemas.microsoft.com/office/drawing/2014/main" id="{D4597214-FE23-B840-969E-B5A43E46AC1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532BA3C5-773F-6840-8656-95E440A038B7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AA36C843-6C1A-2F42-9551-8DA80A54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006AFEF5-B11C-1447-908D-C1B82CF59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CB2CFBF-7416-8340-8B8E-B9E22AF2A27A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D49998D1-1498-854C-80A1-C4C53BD06CAA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03" name="円柱 102">
              <a:extLst>
                <a:ext uri="{FF2B5EF4-FFF2-40B4-BE49-F238E27FC236}">
                  <a16:creationId xmlns:a16="http://schemas.microsoft.com/office/drawing/2014/main" id="{73926CF8-8171-E14F-A9CD-6BDEC5B109C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AA917D6-8BC8-F04D-BF91-AE1467A78ADF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EF4F498B-0E46-F345-A918-7476FC45B2F2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B363F7DD-27B1-F44A-900C-DC362F7203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47339"/>
            <a:ext cx="5881687" cy="5627781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consumer docker </a:t>
            </a:r>
            <a:r>
              <a:rPr kumimoji="1" lang="ja-JP" altLang="en-US" sz="1800"/>
              <a:t>にログインして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kumimoji="1" lang="en-US" altLang="ja-JP" sz="1800" dirty="0"/>
          </a:p>
          <a:p>
            <a:endParaRPr lang="en-US" altLang="ja-JP" sz="700" dirty="0"/>
          </a:p>
          <a:p>
            <a:r>
              <a:rPr lang="en-US" altLang="ja-JP" sz="1800" dirty="0" err="1"/>
              <a:t>cefstatus</a:t>
            </a:r>
            <a:r>
              <a:rPr lang="en-US" altLang="ja-JP" sz="1800" dirty="0"/>
              <a:t> </a:t>
            </a:r>
            <a:r>
              <a:rPr lang="ja-JP" altLang="en-US" sz="1800"/>
              <a:t>で</a:t>
            </a:r>
            <a:r>
              <a:rPr lang="en-US" altLang="ja-JP" sz="1800" dirty="0"/>
              <a:t> Cob </a:t>
            </a:r>
            <a:r>
              <a:rPr lang="ja-JP" altLang="en-US" sz="1800"/>
              <a:t>受信を確認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受信スループットを計測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5D017C1-0A53-E248-BE42-2910C0100CF8}"/>
              </a:ext>
            </a:extLst>
          </p:cNvPr>
          <p:cNvSpPr/>
          <p:nvPr/>
        </p:nvSpPr>
        <p:spPr>
          <a:xfrm>
            <a:off x="978068" y="1430228"/>
            <a:ext cx="5124190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98A402-3764-9146-B4FA-212D3DA2E10C}"/>
              </a:ext>
            </a:extLst>
          </p:cNvPr>
          <p:cNvSpPr/>
          <p:nvPr/>
        </p:nvSpPr>
        <p:spPr>
          <a:xfrm>
            <a:off x="956888" y="2437971"/>
            <a:ext cx="512419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watch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D665F1-742B-5D4E-84F9-68386B7DA333}"/>
              </a:ext>
            </a:extLst>
          </p:cNvPr>
          <p:cNvSpPr/>
          <p:nvPr/>
        </p:nvSpPr>
        <p:spPr>
          <a:xfrm>
            <a:off x="956888" y="3268743"/>
            <a:ext cx="5124190" cy="10618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tail -f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throughput.log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 Time           eth0      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HH:MM:SS   KB/s in  KB/s out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08:14:44   3916.39     54.87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08:14:45   3977.96     53.96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08:14:46   3941.91     60.92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392769-CC96-FA42-AE65-ADF2A8526762}"/>
              </a:ext>
            </a:extLst>
          </p:cNvPr>
          <p:cNvSpPr/>
          <p:nvPr/>
        </p:nvSpPr>
        <p:spPr>
          <a:xfrm>
            <a:off x="956888" y="4913206"/>
            <a:ext cx="5124190" cy="2616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</p:txBody>
      </p:sp>
      <p:pic>
        <p:nvPicPr>
          <p:cNvPr id="110" name="図 109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C61734D3-6E21-0741-9ED3-F97E6599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" y="5947664"/>
            <a:ext cx="228658" cy="2286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D50779-87EF-2D48-85CA-62089B401D08}"/>
              </a:ext>
            </a:extLst>
          </p:cNvPr>
          <p:cNvSpPr/>
          <p:nvPr/>
        </p:nvSpPr>
        <p:spPr>
          <a:xfrm>
            <a:off x="650239" y="5899210"/>
            <a:ext cx="9091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3400" lvl="1" indent="0">
              <a:buNone/>
            </a:pPr>
            <a:r>
              <a:rPr lang="en-US" altLang="ja-JP" sz="1600" dirty="0" err="1"/>
              <a:t>throughput.log</a:t>
            </a:r>
            <a:r>
              <a:rPr lang="en-US" altLang="ja-JP" sz="1600" dirty="0"/>
              <a:t> </a:t>
            </a:r>
            <a:r>
              <a:rPr lang="ja-JP" altLang="en-US" sz="1600"/>
              <a:t>は</a:t>
            </a:r>
            <a:r>
              <a:rPr lang="en-US" altLang="ja-JP" sz="1600" dirty="0"/>
              <a:t> </a:t>
            </a:r>
            <a:r>
              <a:rPr lang="en-US" altLang="ja-JP" sz="1600" dirty="0" err="1"/>
              <a:t>teardown.bash</a:t>
            </a:r>
            <a:r>
              <a:rPr lang="en-US" altLang="ja-JP" sz="1600" dirty="0"/>
              <a:t> </a:t>
            </a:r>
            <a:r>
              <a:rPr lang="ja-JP" altLang="en-US" sz="1600"/>
              <a:t>実行時に</a:t>
            </a:r>
            <a:r>
              <a:rPr lang="en-US" altLang="ja-JP" sz="1600" dirty="0"/>
              <a:t> Host OS </a:t>
            </a:r>
            <a:r>
              <a:rPr lang="ja-JP" altLang="en-US" sz="1600"/>
              <a:t>のホームディレクトリに自動バックアップ</a:t>
            </a:r>
            <a:endParaRPr kumimoji="1" lang="ja-JP" altLang="en-US" sz="1600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F5FAF6C8-163A-4845-B562-7E9CA9E20D83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C4AA6F4D-85FA-AF48-BA5B-840DAC24AEE5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659AAD44-C324-384E-B966-2B4B4082B122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22FE8101-2E6F-7F4E-B310-EC3AD32FA7E5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4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D62AFF4-931C-374C-B619-1A517F91D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986A119D-1F15-634C-B5A6-EECD94F55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E9A625C4-F95E-1F42-A0DC-0092229264C1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71B2BEEE-5431-B74F-948A-EAA1C38F80DA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0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8EFA4C94-4365-004F-B423-B7200219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179AC9E6-DEB2-5D4B-BC32-82BDF1958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E2C281AD-C998-F042-8A35-72C8ED88622B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3" name="楕円 182">
              <a:extLst>
                <a:ext uri="{FF2B5EF4-FFF2-40B4-BE49-F238E27FC236}">
                  <a16:creationId xmlns:a16="http://schemas.microsoft.com/office/drawing/2014/main" id="{87C6305B-4102-CC4A-8488-F7D9052E39DE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EB993A39-6D84-6C49-99C1-701834CE095B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172" name="Picture 28">
                <a:extLst>
                  <a:ext uri="{FF2B5EF4-FFF2-40B4-BE49-F238E27FC236}">
                    <a16:creationId xmlns:a16="http://schemas.microsoft.com/office/drawing/2014/main" id="{97B0F1F6-2B07-A540-A2E0-EB41AF5F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73" name="Picture 4" descr="NICT-情報通信研究機構">
                <a:extLst>
                  <a:ext uri="{FF2B5EF4-FFF2-40B4-BE49-F238E27FC236}">
                    <a16:creationId xmlns:a16="http://schemas.microsoft.com/office/drawing/2014/main" id="{853FC1B2-BFBC-2A4C-885D-AB4215BDE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5" name="図 154">
              <a:extLst>
                <a:ext uri="{FF2B5EF4-FFF2-40B4-BE49-F238E27FC236}">
                  <a16:creationId xmlns:a16="http://schemas.microsoft.com/office/drawing/2014/main" id="{388ABD5B-EF38-914A-89E7-B3DEB0B3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15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55632781-25E4-F544-83A0-72AE35324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9D6733B-4192-1549-812F-0C663009B68C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5CAF51BC-C2C4-1449-A407-009B666B601F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9" name="図 158">
              <a:extLst>
                <a:ext uri="{FF2B5EF4-FFF2-40B4-BE49-F238E27FC236}">
                  <a16:creationId xmlns:a16="http://schemas.microsoft.com/office/drawing/2014/main" id="{1BAA610D-0E08-0242-B1B9-68D7D889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5F49C826-F016-9B4D-B921-C80D09AD3232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3AE5A10-C454-324D-8C3D-AA0012316318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170" name="角丸四角形 169">
                <a:extLst>
                  <a:ext uri="{FF2B5EF4-FFF2-40B4-BE49-F238E27FC236}">
                    <a16:creationId xmlns:a16="http://schemas.microsoft.com/office/drawing/2014/main" id="{A9131530-97A7-6748-B4BC-FEF93FBB40E5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71" name="テキスト ボックス 170">
                <a:extLst>
                  <a:ext uri="{FF2B5EF4-FFF2-40B4-BE49-F238E27FC236}">
                    <a16:creationId xmlns:a16="http://schemas.microsoft.com/office/drawing/2014/main" id="{EAB426A4-684C-C14E-BF23-F2E70F760C0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F28FE721-6F05-3747-BFCB-61E48C620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A2F1E59C-3449-9D49-B7EA-67C645CCF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6C8733DB-F10C-A247-8210-B85EAA7D32E6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3EB15A7-E87A-FD4A-9108-47B3CB7AA900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337DAD4C-728D-924D-AD60-F9DD5B6D46D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EEB44070-D5C4-BA44-83E5-061CB1CF3F8A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D63F6CF-4E0E-E34C-969E-60F8675F4CCE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F4C055A4-ED40-D54F-89CF-C78B5C38AE17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pPr lvl="1"/>
            <a:r>
              <a:rPr lang="en-US" altLang="ja-JP" dirty="0"/>
              <a:t>[A-3] 4K</a:t>
            </a:r>
            <a:r>
              <a:rPr lang="ja-JP" altLang="en-US"/>
              <a:t>ストリーミングシナリオ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560324" y="2150986"/>
            <a:ext cx="1597534" cy="485412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030577" y="1585066"/>
            <a:ext cx="1237403" cy="841713"/>
            <a:chOff x="9513919" y="1383164"/>
            <a:chExt cx="1394245" cy="948401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4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910" y="2184060"/>
            <a:ext cx="373700" cy="357685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73" y="1709273"/>
            <a:ext cx="969473" cy="5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1396B9-8AD3-224B-A7DF-29507E06C99E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4038D8D-DBDA-2848-8D02-1B49EFEA5C81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77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DD248305-8705-F146-8AB8-66BFBBC0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A9ABE981-AB5D-4040-9A36-3C1E1077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5589EF97-70C4-B842-AA94-8240F811B022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EA3CC3F7-1A67-CE44-816A-A7FBE485EF0C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0B9D3AF-E01D-FB40-AD55-CE964BF7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97C3A0A4-62F8-3443-AB61-1FFBE23A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718CBF9-BE2F-604D-8679-FC89F1D6C8E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9243C6BF-1C67-C74C-B745-B3778434B707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284208AE-8BDF-C24C-8F96-BE30A6DB72B2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CF7E073-96B0-7F4B-878F-D519FFDD555A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5C7642C9-2AF4-0A43-83DD-F677CF595EA8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98E0F8F2-47F3-BB41-8F8E-545DF93DCEF7}"/>
              </a:ext>
            </a:extLst>
          </p:cNvPr>
          <p:cNvSpPr/>
          <p:nvPr/>
        </p:nvSpPr>
        <p:spPr>
          <a:xfrm>
            <a:off x="5185626" y="2944494"/>
            <a:ext cx="1000555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7F0B3055-3D79-1847-9750-A7B12125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3439912"/>
            <a:ext cx="539827" cy="516692"/>
          </a:xfrm>
          <a:prstGeom prst="rect">
            <a:avLst/>
          </a:prstGeom>
        </p:spPr>
      </p:pic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E7555FE-9A26-0844-9000-8A5F51AAA4B3}"/>
              </a:ext>
            </a:extLst>
          </p:cNvPr>
          <p:cNvSpPr txBox="1"/>
          <p:nvPr/>
        </p:nvSpPr>
        <p:spPr>
          <a:xfrm>
            <a:off x="3778506" y="3390147"/>
            <a:ext cx="1907398" cy="38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9E1648D6-3858-C249-835E-E6FB50B7849D}"/>
              </a:ext>
            </a:extLst>
          </p:cNvPr>
          <p:cNvGrpSpPr/>
          <p:nvPr/>
        </p:nvGrpSpPr>
        <p:grpSpPr>
          <a:xfrm>
            <a:off x="5220417" y="2840200"/>
            <a:ext cx="799813" cy="245839"/>
            <a:chOff x="6585702" y="2556367"/>
            <a:chExt cx="901190" cy="276999"/>
          </a:xfrm>
        </p:grpSpPr>
        <p:sp>
          <p:nvSpPr>
            <p:cNvPr id="118" name="角丸四角形 117">
              <a:extLst>
                <a:ext uri="{FF2B5EF4-FFF2-40B4-BE49-F238E27FC236}">
                  <a16:creationId xmlns:a16="http://schemas.microsoft.com/office/drawing/2014/main" id="{44080421-2308-7A4D-ABB8-BD79DEEEDB7B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B1E728B8-F385-2A48-893C-4EDACFD10CBC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DDABA3D7-2679-6747-9254-07AB067A7439}"/>
              </a:ext>
            </a:extLst>
          </p:cNvPr>
          <p:cNvSpPr/>
          <p:nvPr/>
        </p:nvSpPr>
        <p:spPr>
          <a:xfrm>
            <a:off x="6733659" y="2944494"/>
            <a:ext cx="967459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3DAEE182-ED22-E047-8332-A90AF7A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17" y="3439912"/>
            <a:ext cx="539827" cy="516692"/>
          </a:xfrm>
          <a:prstGeom prst="rect">
            <a:avLst/>
          </a:prstGeom>
        </p:spPr>
      </p:pic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8458E32D-E186-4C43-AC56-166B75DA0B10}"/>
              </a:ext>
            </a:extLst>
          </p:cNvPr>
          <p:cNvGrpSpPr/>
          <p:nvPr/>
        </p:nvGrpSpPr>
        <p:grpSpPr>
          <a:xfrm>
            <a:off x="6768449" y="2840200"/>
            <a:ext cx="799813" cy="245839"/>
            <a:chOff x="6585702" y="2556367"/>
            <a:chExt cx="901190" cy="276999"/>
          </a:xfrm>
        </p:grpSpPr>
        <p:sp>
          <p:nvSpPr>
            <p:cNvPr id="123" name="角丸四角形 122">
              <a:extLst>
                <a:ext uri="{FF2B5EF4-FFF2-40B4-BE49-F238E27FC236}">
                  <a16:creationId xmlns:a16="http://schemas.microsoft.com/office/drawing/2014/main" id="{777DE1DB-4A8A-0B45-8C16-75CB60125DD5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74D25BA7-A6DA-584D-9132-288BAF0067BE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AEC3764A-2B1F-224A-B660-55F1CF1EB182}"/>
              </a:ext>
            </a:extLst>
          </p:cNvPr>
          <p:cNvSpPr txBox="1"/>
          <p:nvPr/>
        </p:nvSpPr>
        <p:spPr>
          <a:xfrm>
            <a:off x="5357815" y="3152384"/>
            <a:ext cx="1582302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CDCACD21-4609-4D46-BC46-B4762F4710E6}"/>
              </a:ext>
            </a:extLst>
          </p:cNvPr>
          <p:cNvCxnSpPr>
            <a:cxnSpLocks/>
          </p:cNvCxnSpPr>
          <p:nvPr/>
        </p:nvCxnSpPr>
        <p:spPr>
          <a:xfrm flipV="1">
            <a:off x="6050051" y="3439912"/>
            <a:ext cx="798748" cy="1485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8D4BD0BC-3DEE-1E46-831B-CF81F8305118}"/>
              </a:ext>
            </a:extLst>
          </p:cNvPr>
          <p:cNvCxnSpPr>
            <a:cxnSpLocks/>
          </p:cNvCxnSpPr>
          <p:nvPr/>
        </p:nvCxnSpPr>
        <p:spPr>
          <a:xfrm flipH="1">
            <a:off x="6043943" y="3741489"/>
            <a:ext cx="804856" cy="9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50A9A0C0-6A2F-644B-A12E-914DEF917923}"/>
              </a:ext>
            </a:extLst>
          </p:cNvPr>
          <p:cNvSpPr txBox="1"/>
          <p:nvPr/>
        </p:nvSpPr>
        <p:spPr>
          <a:xfrm>
            <a:off x="6060445" y="3783178"/>
            <a:ext cx="1413004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pic>
        <p:nvPicPr>
          <p:cNvPr id="12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364BCB2F-469A-AA4D-8675-E62392DD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79" y="3120609"/>
            <a:ext cx="625907" cy="3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7D1B7CA-CC17-624F-9E56-27980C607B95}"/>
              </a:ext>
            </a:extLst>
          </p:cNvPr>
          <p:cNvSpPr txBox="1"/>
          <p:nvPr/>
        </p:nvSpPr>
        <p:spPr>
          <a:xfrm>
            <a:off x="7775880" y="3390147"/>
            <a:ext cx="2009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D7BBBD7-A900-A347-9E55-2F4DEF541D47}"/>
              </a:ext>
            </a:extLst>
          </p:cNvPr>
          <p:cNvSpPr/>
          <p:nvPr/>
        </p:nvSpPr>
        <p:spPr>
          <a:xfrm>
            <a:off x="3961480" y="4187063"/>
            <a:ext cx="933855" cy="212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2060"/>
                </a:solidFill>
              </a:rPr>
              <a:t>?</a:t>
            </a:r>
            <a:endParaRPr kumimoji="1" lang="ja-JP" altLang="en-US" sz="1200">
              <a:solidFill>
                <a:srgbClr val="002060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4ADCDCCF-D08A-EE4A-9A16-1F0AAAE45E18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926B5F6-5D7B-424F-AD0D-0F9D0C33CA6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644B6DA4-EAA0-944C-B7A6-461EEA8A588B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2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7279FFF-8045-B04F-ADDB-20EC1DE3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FEF148B-88ED-8247-A94F-6DB8226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75BBB0FA-4035-B84C-9BFE-F12DF4CBC047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CCF1EEEE-D0C9-7544-B154-09004DB68D72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3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C2A09A9F-87C7-6D4D-B518-749C30D54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911095CD-249E-D546-A90A-21CDFAA46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BF3FB917-C224-0E4D-A597-115CB9D45AA3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5" name="円柱 134">
              <a:extLst>
                <a:ext uri="{FF2B5EF4-FFF2-40B4-BE49-F238E27FC236}">
                  <a16:creationId xmlns:a16="http://schemas.microsoft.com/office/drawing/2014/main" id="{6270DBAC-326B-1B4C-8AFE-0E0749E3B10D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6137E33E-EBB5-304F-90C5-7E5F6EC246DD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C708D9A0-BCD8-C348-AFE3-25CFF4DB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3915DAAC-2AB9-7049-BEA6-2016E0946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01447BCB-EA35-0D4E-8A42-E93F008947CA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E1111CB8-DE92-5248-A2DD-BE7636C6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278B8516-5877-7349-A467-531F7BBA4F2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4ACCD82B-CFF0-DC40-9497-DABB777023C9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53" name="角丸四角形 152">
                <a:extLst>
                  <a:ext uri="{FF2B5EF4-FFF2-40B4-BE49-F238E27FC236}">
                    <a16:creationId xmlns:a16="http://schemas.microsoft.com/office/drawing/2014/main" id="{1E3978B2-FF24-A044-86B4-9CB5F257593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89E14E2D-FD02-6948-AA11-CFAED8E5622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57483A99-21C8-B045-991F-B1236A617CC0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4" name="図 143">
              <a:extLst>
                <a:ext uri="{FF2B5EF4-FFF2-40B4-BE49-F238E27FC236}">
                  <a16:creationId xmlns:a16="http://schemas.microsoft.com/office/drawing/2014/main" id="{58621395-CE71-8441-9FE6-BE6C073D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A0BA860C-9E83-6247-8420-F72568F8C395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51" name="角丸四角形 150">
                <a:extLst>
                  <a:ext uri="{FF2B5EF4-FFF2-40B4-BE49-F238E27FC236}">
                    <a16:creationId xmlns:a16="http://schemas.microsoft.com/office/drawing/2014/main" id="{B09D7D80-2A2C-CF4E-803A-FFBA90667D79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2" name="テキスト ボックス 151">
                <a:extLst>
                  <a:ext uri="{FF2B5EF4-FFF2-40B4-BE49-F238E27FC236}">
                    <a16:creationId xmlns:a16="http://schemas.microsoft.com/office/drawing/2014/main" id="{5270322C-CE48-DA44-823F-3197FCBCBA0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07A9EA90-8352-E242-A3F3-232C92FF7BAB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6760B67-2FB8-214F-A943-15B92140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9803DC00-1B40-5E49-9867-AF975461C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E7F51D4-151C-5246-9363-9E3DD747E6AB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5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3AE8BFFB-B8AF-8642-A0E2-600879250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57285A6B-23D2-1D44-BD49-F21061ECB75D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3C1932D-EEF6-CD4C-B178-FFF9D950F5B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94FDEF9-565D-E243-9BB8-0560B85EE4F2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5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1EF56597-53B2-4344-8FA2-126B021E2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5AA8A9BC-2645-3449-B7BF-51E97A0E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778219A1-1A8B-F742-9D06-105B4718EF40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7EC0D9E-2DB2-1345-ACE5-BF7589080AF6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59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7481E77-9193-634D-B07E-3BBF41B52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31E1AB88-678F-834A-B88F-9AD31B4EA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3316346-2029-1944-8FEA-EF114ECE79AD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円柱 61">
              <a:extLst>
                <a:ext uri="{FF2B5EF4-FFF2-40B4-BE49-F238E27FC236}">
                  <a16:creationId xmlns:a16="http://schemas.microsoft.com/office/drawing/2014/main" id="{78A5907D-214D-764F-B100-5C084C8D2ED1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B030FF39-444D-CD49-B5D4-9DBE3AC56CB3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E79B5AD8-CEC8-D242-87E2-B4649753B159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B0146664-54A0-0D45-9999-C83F2C8000AA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2CC6081-181C-194E-AA7F-5F0C8030119D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F14A5F78-79D8-4F40-A93A-B3B1D8B5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A34ECCB-E3E5-B642-ACBC-0D2A87AFD1D3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EFC6C65-C71A-F545-B57E-329F3A395B24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26" name="角丸四角形 125">
                <a:extLst>
                  <a:ext uri="{FF2B5EF4-FFF2-40B4-BE49-F238E27FC236}">
                    <a16:creationId xmlns:a16="http://schemas.microsoft.com/office/drawing/2014/main" id="{AA304308-E7E4-7E46-BE0F-1767A7310311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13B9B229-D30D-0542-9DED-7525A0B9864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966DBE-F669-1247-9AD6-D9B4B81BCA72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8215A6B6-3D4B-8543-8F8D-3B8E4A1C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D5AD7B2-33A9-8C4B-8D34-EDC29904143E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22" name="角丸四角形 121">
                <a:extLst>
                  <a:ext uri="{FF2B5EF4-FFF2-40B4-BE49-F238E27FC236}">
                    <a16:creationId xmlns:a16="http://schemas.microsoft.com/office/drawing/2014/main" id="{84AD8C00-CA6B-AC4E-BC5B-E9EFB753ED5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5CCB95AC-EDDE-4541-ACA2-A4EC032A7F4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4AFE570-FBF0-C24C-B9C1-989EA9FE7558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85FDE4A-CC4F-B846-BB44-DB8C7B7E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6B950ABD-C029-7441-A49A-9529663F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1D83CEAE-27A1-FD4E-B892-D67F1C168389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2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24765BA-2F24-AF4D-8308-CAE83260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B7D4E3-639D-5F42-A922-3936B19FC158}"/>
              </a:ext>
            </a:extLst>
          </p:cNvPr>
          <p:cNvSpPr txBox="1"/>
          <p:nvPr/>
        </p:nvSpPr>
        <p:spPr>
          <a:xfrm>
            <a:off x="6678141" y="4127507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で設定</a:t>
            </a:r>
          </a:p>
        </p:txBody>
      </p:sp>
    </p:spTree>
    <p:extLst>
      <p:ext uri="{BB962C8B-B14F-4D97-AF65-F5344CB8AC3E}">
        <p14:creationId xmlns:p14="http://schemas.microsoft.com/office/powerpoint/2010/main" val="171358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547116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publisher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consumer </a:t>
            </a:r>
            <a:r>
              <a:rPr kumimoji="1" lang="ja-JP" altLang="en-US" sz="1800"/>
              <a:t>で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動画の再生を視認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 err="1"/>
              <a:t>teardown.bash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A629F95-7673-DC4A-B3A5-E6480D43BDA2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03F2861-F113-B744-AA29-8B11CCD2E742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C44A63-C8CB-8347-B4B8-2B1B8A849D96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A7C7915-5D36-9243-82C8-E83DE666B8F9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D19960B-19C4-2444-86A4-727625E3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51883D8-1D25-0A42-BF73-51DCBDF5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ADE27525-F07C-214F-95EE-8186D27005BC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8EB6479-433E-D24B-A2B2-4A77B35AE9DB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8C82B89-B164-BB4D-BC82-BBD178485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71871132-D485-0B49-BB04-04AA657DA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3789C4E-389D-AA46-B4E9-E83D505F3506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6CDF7CDB-AB73-3A4A-8148-1C18EA8FCB9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6FBB82C-82F5-B642-B649-B9CA4F0C97DF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A17531F0-A477-784B-8BBF-872BE436FB71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971C51F1-6A08-104F-954C-4EFD167E25D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DB5A85B-DA7B-7841-B943-6670F5EFBF51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D6DB92C0-EAA4-144F-A269-1B9C1822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32F1DD5E-D893-044A-8B7D-C0F663A423BA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700377A4-58AA-BF4E-B8FD-5203B9841AC1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2FB2D803-CB64-1641-9EE2-9D216CD62B6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D612FA6B-B2D2-EB49-9FCE-0A5F7E83A07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A8998D3-BE72-EE4C-9F88-279A07F2F051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57D581D-9ADA-4E4E-9DC1-AAC502AB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654FDEDC-8987-F248-BABE-FD58BDE96ED2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214B7894-D190-DE4F-AF95-96D411657403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6B2D1E00-DDE7-4044-BE30-3A954C6D9CE5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F323D10E-C827-3542-9B7E-0B0D4EE9C3FE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DD12DF1F-2CF1-AB4E-A3A2-5709C5797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411C6767-6D7D-C14F-B716-9456CFFF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57CA0EF4-6BAD-7748-851D-4FE0F7ED99F3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2E621B-4F99-FF4F-BE8A-C8DF7BBD1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5E6D82-C365-6047-BE30-C178F602334C}"/>
              </a:ext>
            </a:extLst>
          </p:cNvPr>
          <p:cNvSpPr/>
          <p:nvPr/>
        </p:nvSpPr>
        <p:spPr>
          <a:xfrm>
            <a:off x="909196" y="5042800"/>
            <a:ext cx="5708495" cy="90024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[+] Running 3/2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 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publisher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Network downward     Removed                             0.1s</a:t>
            </a:r>
            <a:endParaRPr lang="en-US" altLang="ja-JP" sz="10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Monaco" pitchFamily="2" charset="0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A289DA0F-E5A2-B448-B635-D91DFC4DAF43}"/>
              </a:ext>
            </a:extLst>
          </p:cNvPr>
          <p:cNvSpPr/>
          <p:nvPr/>
        </p:nvSpPr>
        <p:spPr>
          <a:xfrm>
            <a:off x="909198" y="1400973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publisher bash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49E63D45-3CB9-754C-92EB-63E145A9CD4B}"/>
              </a:ext>
            </a:extLst>
          </p:cNvPr>
          <p:cNvSpPr/>
          <p:nvPr/>
        </p:nvSpPr>
        <p:spPr>
          <a:xfrm>
            <a:off x="909197" y="2217525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083F7ABF-5797-2740-B191-95A59D717AD7}"/>
              </a:ext>
            </a:extLst>
          </p:cNvPr>
          <p:cNvGrpSpPr/>
          <p:nvPr/>
        </p:nvGrpSpPr>
        <p:grpSpPr>
          <a:xfrm>
            <a:off x="786047" y="2735425"/>
            <a:ext cx="5900021" cy="584775"/>
            <a:chOff x="786047" y="2735425"/>
            <a:chExt cx="5900021" cy="584775"/>
          </a:xfrm>
        </p:grpSpPr>
        <p:pic>
          <p:nvPicPr>
            <p:cNvPr id="110" name="図 109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29C5B3-DD0E-5643-B4F0-8F3C6B4B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02" y="2783879"/>
              <a:ext cx="228658" cy="228658"/>
            </a:xfrm>
            <a:prstGeom prst="rect">
              <a:avLst/>
            </a:prstGeom>
          </p:spPr>
        </p:pic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8FA1C391-B279-DD46-9920-BA6C549A7B19}"/>
                </a:ext>
              </a:extLst>
            </p:cNvPr>
            <p:cNvSpPr/>
            <p:nvPr/>
          </p:nvSpPr>
          <p:spPr>
            <a:xfrm>
              <a:off x="786047" y="2735425"/>
              <a:ext cx="59000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3400" lvl="1" indent="0">
                <a:buNone/>
              </a:pPr>
              <a:r>
                <a:rPr lang="ja-JP" altLang="en-US" sz="1600"/>
                <a:t>動画の再生時間は短い（約</a:t>
              </a:r>
              <a:r>
                <a:rPr lang="en-US" altLang="ja-JP" sz="1600" dirty="0"/>
                <a:t>30</a:t>
              </a:r>
              <a:r>
                <a:rPr lang="ja-JP" altLang="en-US" sz="1600"/>
                <a:t>秒）ので、</a:t>
              </a:r>
              <a:r>
                <a:rPr lang="en-US" altLang="ja-JP" sz="1600" dirty="0" err="1"/>
                <a:t>cefputstream</a:t>
              </a:r>
              <a:r>
                <a:rPr lang="en-US" altLang="ja-JP" sz="1600" dirty="0"/>
                <a:t> -&gt; </a:t>
              </a:r>
              <a:r>
                <a:rPr lang="en-US" altLang="ja-JP" sz="1600" dirty="0" err="1"/>
                <a:t>cefgetstream</a:t>
              </a:r>
              <a:r>
                <a:rPr lang="en-US" altLang="ja-JP" sz="1600" dirty="0"/>
                <a:t> </a:t>
              </a:r>
              <a:r>
                <a:rPr lang="ja-JP" altLang="en-US" sz="1600"/>
                <a:t>は素早く実行できるよう</a:t>
              </a:r>
              <a:r>
                <a:rPr lang="en-US" altLang="ja-JP" sz="1600" dirty="0"/>
                <a:t> terminal </a:t>
              </a:r>
              <a:r>
                <a:rPr lang="ja-JP" altLang="en-US" sz="1600"/>
                <a:t>を分けて実行</a:t>
              </a:r>
              <a:endParaRPr kumimoji="1" lang="ja-JP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A-3: 4K</a:t>
            </a:r>
            <a:r>
              <a:rPr lang="ja-JP" altLang="en-US"/>
              <a:t>マルチキャストストリーミング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354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4K</a:t>
            </a:r>
            <a:r>
              <a:rPr kumimoji="1" lang="ja-JP" altLang="en-US" sz="2200"/>
              <a:t>の高画質動画を見てみよう！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3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</a:t>
            </a:r>
            <a:r>
              <a:rPr lang="ja-JP" altLang="en-US"/>
              <a:t>（試験）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B366771-EC1D-0148-8E7C-881C2491148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2FE443DA-4CE8-9A46-B9D9-715776E88DD5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7A8083D-4EC1-FA4A-BDAB-2C721DB4921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34E6A39-9248-6348-8C17-2FEC75F2B8C3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A606DC0-A1FE-5D47-98BC-D11342A85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6AE908B-28D7-3B4E-951D-66BD4CF2F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2CDE937-0457-0D44-9733-37C3E33B2319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BC90FD9B-3ACE-5449-BC86-58FCB201BCB7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AB8A071-0683-3549-9C7A-42C6F8F1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FEFD5B07-E272-AB47-90F7-6E9CD127A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4070D1-CFF9-0E4A-B42F-B525C7616204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128D0F7A-B382-6E44-ACBE-B4DBBC35C74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5ADC63A7-E578-A240-B04E-94B414D3F279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1482C15-0C62-F84C-9918-EFFB95A0B72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0753775-61FA-8145-A6A2-108BDEA0C092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D72D30BE-2E17-1344-800F-C8E171764FF8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63BF32A7-BAE7-C442-835F-EB148105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17EAE4F2-540B-7446-82ED-9C47EC8C4B3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13D858FB-A6F7-5E4E-9F2D-57CF21A62F76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E9FD86C8-BC97-FA43-B2FA-8D220CE4043A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FFB6FDD5-E09B-EE46-8D43-560F16354E1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E1BDC2F4-1E87-514F-99E4-1CEB2DB19F9F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4C79BBF1-6044-3840-A351-4B50FC59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76280A1C-B53A-674C-B3A8-62DC7FFE3D34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31B1A2CA-9894-E44E-8D51-23F219AD968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4B092E97-103C-F345-BC9C-9FA3EF366293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89CD4CB-5CA3-D442-9C11-5DE8BA95AE40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25D1DAEF-3A30-DE49-B881-D646B30C7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A395832B-36AF-B14D-99E0-67EF404F7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830752F-68A2-A942-9726-59F30F90E730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D05F53DA-6999-C84A-BDE0-E353B8204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コンテンツ プレースホルダー 75">
            <a:extLst>
              <a:ext uri="{FF2B5EF4-FFF2-40B4-BE49-F238E27FC236}">
                <a16:creationId xmlns:a16="http://schemas.microsoft.com/office/drawing/2014/main" id="{9ED0B667-5B77-3042-88FE-D175E5610B6D}"/>
              </a:ext>
            </a:extLst>
          </p:cNvPr>
          <p:cNvSpPr txBox="1">
            <a:spLocks/>
          </p:cNvSpPr>
          <p:nvPr/>
        </p:nvSpPr>
        <p:spPr>
          <a:xfrm>
            <a:off x="588673" y="1032503"/>
            <a:ext cx="5356689" cy="5012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</a:t>
            </a:r>
            <a:r>
              <a:rPr lang="ja-JP" altLang="en-US" sz="1800"/>
              <a:t>にログインして</a:t>
            </a:r>
            <a:r>
              <a:rPr lang="en-US" altLang="ja-JP" sz="1800" dirty="0"/>
              <a:t> </a:t>
            </a:r>
            <a:r>
              <a:rPr lang="ja-JP" altLang="en-US" sz="1800"/>
              <a:t>通信開始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動画の再生品質を視認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111" name="コンテンツ プレースホルダー 2">
            <a:extLst>
              <a:ext uri="{FF2B5EF4-FFF2-40B4-BE49-F238E27FC236}">
                <a16:creationId xmlns:a16="http://schemas.microsoft.com/office/drawing/2014/main" id="{92D76166-CDB9-FD43-B0D2-62F91C189B45}"/>
              </a:ext>
            </a:extLst>
          </p:cNvPr>
          <p:cNvSpPr txBox="1">
            <a:spLocks/>
          </p:cNvSpPr>
          <p:nvPr/>
        </p:nvSpPr>
        <p:spPr>
          <a:xfrm>
            <a:off x="588673" y="1253331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16DF111-2353-234E-99E6-A602706E7480}"/>
              </a:ext>
            </a:extLst>
          </p:cNvPr>
          <p:cNvSpPr/>
          <p:nvPr/>
        </p:nvSpPr>
        <p:spPr>
          <a:xfrm>
            <a:off x="1029844" y="1409843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6B2F71-6EFF-3C4E-9AF6-DB67E08A799D}"/>
              </a:ext>
            </a:extLst>
          </p:cNvPr>
          <p:cNvSpPr/>
          <p:nvPr/>
        </p:nvSpPr>
        <p:spPr>
          <a:xfrm>
            <a:off x="1029845" y="2462626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DAF196B2-82AE-424F-A573-526996AE3E83}"/>
              </a:ext>
            </a:extLst>
          </p:cNvPr>
          <p:cNvSpPr/>
          <p:nvPr/>
        </p:nvSpPr>
        <p:spPr>
          <a:xfrm>
            <a:off x="1029844" y="3946296"/>
            <a:ext cx="5216795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43AB8E0F-49EF-4C41-8ACF-2BDB7377521D}"/>
              </a:ext>
            </a:extLst>
          </p:cNvPr>
          <p:cNvGrpSpPr/>
          <p:nvPr/>
        </p:nvGrpSpPr>
        <p:grpSpPr>
          <a:xfrm>
            <a:off x="751232" y="6171050"/>
            <a:ext cx="10953088" cy="563733"/>
            <a:chOff x="650239" y="6241313"/>
            <a:chExt cx="10953088" cy="563733"/>
          </a:xfrm>
        </p:grpSpPr>
        <p:pic>
          <p:nvPicPr>
            <p:cNvPr id="117" name="図 116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A3E159-CF91-C440-8A96-317E7646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94" y="6289767"/>
              <a:ext cx="228658" cy="228658"/>
            </a:xfrm>
            <a:prstGeom prst="rect">
              <a:avLst/>
            </a:prstGeom>
          </p:spPr>
        </p:pic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982E2EBE-6708-5F4A-96EC-82A3EB60435E}"/>
                </a:ext>
              </a:extLst>
            </p:cNvPr>
            <p:cNvGrpSpPr/>
            <p:nvPr/>
          </p:nvGrpSpPr>
          <p:grpSpPr>
            <a:xfrm>
              <a:off x="650239" y="6241313"/>
              <a:ext cx="10953088" cy="563733"/>
              <a:chOff x="650239" y="6241313"/>
              <a:chExt cx="10953088" cy="563733"/>
            </a:xfrm>
          </p:grpSpPr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BF69E611-F9DE-6D46-B9FD-EF0DFF5C6D0B}"/>
                  </a:ext>
                </a:extLst>
              </p:cNvPr>
              <p:cNvSpPr/>
              <p:nvPr/>
            </p:nvSpPr>
            <p:spPr>
              <a:xfrm>
                <a:off x="650239" y="6241313"/>
                <a:ext cx="109530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3400" lvl="1" indent="0">
                  <a:buNone/>
                </a:pPr>
                <a:r>
                  <a:rPr lang="ja-JP" altLang="en-US" sz="1400"/>
                  <a:t>ホームディレクトリに保存された</a:t>
                </a:r>
                <a:r>
                  <a:rPr lang="en-US" altLang="ja-JP" sz="1400" dirty="0"/>
                  <a:t> </a:t>
                </a:r>
                <a:r>
                  <a:rPr lang="en-US" altLang="ja-JP" sz="1400" dirty="0" err="1"/>
                  <a:t>throughput.log</a:t>
                </a:r>
                <a:r>
                  <a:rPr lang="en-US" altLang="ja-JP" sz="1400" dirty="0"/>
                  <a:t> </a:t>
                </a:r>
                <a:r>
                  <a:rPr lang="ja-JP" altLang="en-US" sz="1400"/>
                  <a:t>を</a:t>
                </a:r>
                <a:r>
                  <a:rPr lang="ja-JP" altLang="en-US" sz="1400" u="sng"/>
                  <a:t>メール</a:t>
                </a:r>
                <a:r>
                  <a:rPr lang="ja-JP" altLang="en-US" sz="1400"/>
                  <a:t>でご送付していただきたいです。ご協力のほどよろしくお願い申し上げます。</a:t>
                </a:r>
                <a:endParaRPr kumimoji="1" lang="ja-JP" altLang="en-US" sz="1400"/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4262F89E-117C-3F49-89FD-F83772E1E2F0}"/>
                  </a:ext>
                </a:extLst>
              </p:cNvPr>
              <p:cNvSpPr txBox="1"/>
              <p:nvPr/>
            </p:nvSpPr>
            <p:spPr>
              <a:xfrm>
                <a:off x="4776728" y="6528047"/>
                <a:ext cx="1850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📩</a:t>
                </a:r>
                <a:r>
                  <a:rPr kumimoji="1" lang="ja-JP" altLang="en-US" sz="1200"/>
                  <a:t> </a:t>
                </a:r>
                <a:r>
                  <a:rPr kumimoji="1" lang="en-US" altLang="ja-JP" sz="1200" dirty="0">
                    <a:hlinkClick r:id="rId8"/>
                  </a:rPr>
                  <a:t>hayamizu@nict.go.jp</a:t>
                </a:r>
                <a:endParaRPr kumimoji="1" lang="en-US" altLang="ja-JP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157936" y="1705488"/>
                <a:ext cx="3470223" cy="309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0228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7596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302783" y="61134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Akashi / Osaka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164571" y="5508735"/>
            <a:ext cx="2647865" cy="834467"/>
            <a:chOff x="7082684" y="4730690"/>
            <a:chExt cx="2647865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082684" y="5195825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Hakata / 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90" y="1182062"/>
            <a:ext cx="7352106" cy="342442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2021-hand-on</a:t>
            </a:r>
          </a:p>
          <a:p>
            <a:pPr lvl="1"/>
            <a:r>
              <a:rPr lang="en-US" altLang="ja-JP" sz="1600" dirty="0"/>
              <a:t>material					</a:t>
            </a:r>
            <a:r>
              <a:rPr lang="ja-JP" altLang="en-US" sz="1600"/>
              <a:t>配布資料</a:t>
            </a:r>
            <a:endParaRPr lang="en-US" altLang="ja-JP" sz="1600" dirty="0"/>
          </a:p>
          <a:p>
            <a:pPr lvl="2"/>
            <a:r>
              <a:rPr lang="en-US" altLang="ja-JP" sz="1400" dirty="0"/>
              <a:t>ICN-</a:t>
            </a:r>
            <a:r>
              <a:rPr lang="en-US" altLang="ja-JP" sz="1400" dirty="0" err="1"/>
              <a:t>Cefore</a:t>
            </a:r>
            <a:r>
              <a:rPr lang="en-US" altLang="ja-JP" sz="1400" dirty="0"/>
              <a:t>-</a:t>
            </a:r>
            <a:r>
              <a:rPr lang="en-US" altLang="ja-JP" sz="1400" dirty="0" err="1"/>
              <a:t>Cefpyco</a:t>
            </a:r>
            <a:endParaRPr lang="en-US" altLang="ja-JP" sz="1400" dirty="0"/>
          </a:p>
          <a:p>
            <a:pPr lvl="2"/>
            <a:r>
              <a:rPr lang="en-US" altLang="ja-JP" sz="1400" dirty="0"/>
              <a:t>Practice-A_</a:t>
            </a:r>
          </a:p>
          <a:p>
            <a:pPr lvl="2"/>
            <a:r>
              <a:rPr lang="en-US" altLang="ja-JP" sz="1400" dirty="0"/>
              <a:t>Practice-B_</a:t>
            </a:r>
          </a:p>
          <a:p>
            <a:pPr lvl="2"/>
            <a:r>
              <a:rPr lang="en-US" altLang="ja-JP" sz="1400" dirty="0"/>
              <a:t>Practice-C_</a:t>
            </a:r>
          </a:p>
          <a:p>
            <a:pPr lvl="2"/>
            <a:r>
              <a:rPr lang="en-US" altLang="ja-JP" sz="1400" dirty="0"/>
              <a:t>2021082_ICN-ken_Cefore-handson_preparation.pdf</a:t>
            </a:r>
          </a:p>
          <a:p>
            <a:pPr lvl="1"/>
            <a:r>
              <a:rPr lang="en-US" altLang="ja-JP" sz="1600" dirty="0"/>
              <a:t>practice-A					Practice A: </a:t>
            </a:r>
            <a:r>
              <a:rPr lang="ja-JP" altLang="en-US" sz="1600"/>
              <a:t>（速水）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practice-B					Practice B: </a:t>
            </a:r>
            <a:r>
              <a:rPr lang="ja-JP" altLang="en-US" sz="1600"/>
              <a:t>（大岡）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practice-C					Practice C: </a:t>
            </a:r>
            <a:r>
              <a:rPr lang="ja-JP" altLang="en-US" sz="1600"/>
              <a:t>（松園）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8214114" y="1370069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base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cache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min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start-A-1.bash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start-A-2.bash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chemeClr val="bg1"/>
              </a:solidFill>
              <a:effectLst/>
              <a:latin typeface="Monaco" pitchFamily="2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76E5D97-382A-3747-BFCC-D961605C62A4}"/>
              </a:ext>
            </a:extLst>
          </p:cNvPr>
          <p:cNvCxnSpPr>
            <a:cxnSpLocks/>
          </p:cNvCxnSpPr>
          <p:nvPr/>
        </p:nvCxnSpPr>
        <p:spPr>
          <a:xfrm>
            <a:off x="2247544" y="3384135"/>
            <a:ext cx="5966570" cy="1623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507932-AD11-794E-8B96-58D6C7632BB3}"/>
              </a:ext>
            </a:extLst>
          </p:cNvPr>
          <p:cNvSpPr txBox="1"/>
          <p:nvPr/>
        </p:nvSpPr>
        <p:spPr>
          <a:xfrm>
            <a:off x="8100902" y="622896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 </a:t>
            </a:r>
            <a:r>
              <a:rPr kumimoji="1" lang="ja-JP" altLang="en-US" sz="1400"/>
              <a:t>詳細は後述</a:t>
            </a:r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449297-3AB1-9B4E-98B8-6D9D5B3B11D1}"/>
              </a:ext>
            </a:extLst>
          </p:cNvPr>
          <p:cNvSpPr txBox="1"/>
          <p:nvPr/>
        </p:nvSpPr>
        <p:spPr>
          <a:xfrm>
            <a:off x="7547780" y="332342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 </a:t>
            </a:r>
            <a:r>
              <a:rPr kumimoji="1" lang="ja-JP" altLang="en-US">
                <a:solidFill>
                  <a:srgbClr val="FF0000"/>
                </a:solidFill>
              </a:rPr>
              <a:t>時間を要するので先に</a:t>
            </a:r>
            <a:r>
              <a:rPr kumimoji="1" lang="en-US" altLang="ja-JP" dirty="0">
                <a:solidFill>
                  <a:srgbClr val="FF0000"/>
                </a:solidFill>
              </a:rPr>
              <a:t> ./</a:t>
            </a:r>
            <a:r>
              <a:rPr kumimoji="1" lang="en-US" altLang="ja-JP" dirty="0" err="1">
                <a:solidFill>
                  <a:srgbClr val="FF0000"/>
                </a:solidFill>
              </a:rPr>
              <a:t>build.bash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を実行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B89CBDB-506C-AF4E-946E-CF3D2F59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40" y="2279773"/>
            <a:ext cx="6095854" cy="405448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093BFDA-0810-984A-B417-D458943E1440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4500693"/>
            <a:ext cx="1001487" cy="66112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/>
              <a:t>ビルドしたイメージの確認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19429</TotalTime>
  <Words>3281</Words>
  <Application>Microsoft Macintosh PowerPoint</Application>
  <PresentationFormat>ワイド画面</PresentationFormat>
  <Paragraphs>602</Paragraphs>
  <Slides>27</Slides>
  <Notes>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Segoe UI</vt:lpstr>
      <vt:lpstr>Office テーマ</vt:lpstr>
      <vt:lpstr>第19回ICN研究会ワークショップ  Cefore Hands-on Practice A:  Cefore/Docker を用いたマルチキャストストリーミング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サンプルコード（cefore/2021-hands-on）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 （macOS）</vt:lpstr>
      <vt:lpstr>トラブルシューティング （macOS）</vt:lpstr>
      <vt:lpstr>docker-compose による環境構築のすすめ1</vt:lpstr>
      <vt:lpstr>docker-compose による環境構築のすすめ2</vt:lpstr>
      <vt:lpstr>ソケットバッファサイズの調整</vt:lpstr>
      <vt:lpstr>cefore/2021-hands-on/practice-A の中身</vt:lpstr>
      <vt:lpstr>Practice A-1: グローバル通信</vt:lpstr>
      <vt:lpstr>Practice A-1（準備）</vt:lpstr>
      <vt:lpstr>Practice A-1（実行）</vt:lpstr>
      <vt:lpstr>Practice A-2: ローカル通信</vt:lpstr>
      <vt:lpstr>Practice A-2（準備）</vt:lpstr>
      <vt:lpstr>Practice A-2（準備）</vt:lpstr>
      <vt:lpstr>Practice A-2（実行）</vt:lpstr>
      <vt:lpstr>Practice A-3: 4Kマルチキャストストリーミング</vt:lpstr>
      <vt:lpstr>Practice A-3（試験）</vt:lpstr>
      <vt:lpstr>Practice A-1: グローバル通信</vt:lpstr>
      <vt:lpstr>Practice A-2: ローカル通信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678</cp:revision>
  <cp:lastPrinted>2021-08-20T02:41:26Z</cp:lastPrinted>
  <dcterms:created xsi:type="dcterms:W3CDTF">2020-12-01T01:48:06Z</dcterms:created>
  <dcterms:modified xsi:type="dcterms:W3CDTF">2021-08-23T04:30:12Z</dcterms:modified>
  <cp:category/>
</cp:coreProperties>
</file>